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3"/>
  </p:handoutMasterIdLst>
  <p:sldIdLst>
    <p:sldId id="256" r:id="rId2"/>
    <p:sldId id="257" r:id="rId3"/>
    <p:sldId id="258" r:id="rId4"/>
    <p:sldId id="261" r:id="rId5"/>
    <p:sldId id="260" r:id="rId6"/>
    <p:sldId id="262" r:id="rId7"/>
    <p:sldId id="264" r:id="rId8"/>
    <p:sldId id="259" r:id="rId9"/>
    <p:sldId id="263" r:id="rId10"/>
    <p:sldId id="265" r:id="rId11"/>
    <p:sldId id="266" r:id="rId12"/>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4820"/>
          </a:xfrm>
          <a:prstGeom prst="rect">
            <a:avLst/>
          </a:prstGeom>
        </p:spPr>
        <p:txBody>
          <a:bodyPr vert="horz" lIns="93141" tIns="46570" rIns="93141" bIns="46570" rtlCol="0"/>
          <a:lstStyle>
            <a:lvl1pPr algn="r">
              <a:defRPr sz="1200"/>
            </a:lvl1pPr>
          </a:lstStyle>
          <a:p>
            <a:fld id="{926E6163-0A3D-4012-B8D6-C96D70EA9FAA}" type="datetimeFigureOut">
              <a:rPr lang="en-US" smtClean="0"/>
              <a:t>2/20/2012</a:t>
            </a:fld>
            <a:endParaRPr lang="en-US"/>
          </a:p>
        </p:txBody>
      </p:sp>
      <p:sp>
        <p:nvSpPr>
          <p:cNvPr id="4" name="Footer Placeholder 3"/>
          <p:cNvSpPr>
            <a:spLocks noGrp="1"/>
          </p:cNvSpPr>
          <p:nvPr>
            <p:ph type="ftr" sz="quarter" idx="2"/>
          </p:nvPr>
        </p:nvSpPr>
        <p:spPr>
          <a:xfrm>
            <a:off x="0" y="8829967"/>
            <a:ext cx="3035088" cy="464820"/>
          </a:xfrm>
          <a:prstGeom prst="rect">
            <a:avLst/>
          </a:prstGeom>
        </p:spPr>
        <p:txBody>
          <a:bodyPr vert="horz" lIns="93141" tIns="46570" rIns="93141" bIns="46570"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829967"/>
            <a:ext cx="3035088" cy="464820"/>
          </a:xfrm>
          <a:prstGeom prst="rect">
            <a:avLst/>
          </a:prstGeom>
        </p:spPr>
        <p:txBody>
          <a:bodyPr vert="horz" lIns="93141" tIns="46570" rIns="93141" bIns="46570" rtlCol="0" anchor="b"/>
          <a:lstStyle>
            <a:lvl1pPr algn="r">
              <a:defRPr sz="1200"/>
            </a:lvl1pPr>
          </a:lstStyle>
          <a:p>
            <a:fld id="{93BE3C06-4045-4724-9653-76475ED16BE5}" type="slidenum">
              <a:rPr lang="en-US" smtClean="0"/>
              <a:t>‹#›</a:t>
            </a:fld>
            <a:endParaRPr lang="en-US"/>
          </a:p>
        </p:txBody>
      </p:sp>
    </p:spTree>
    <p:extLst>
      <p:ext uri="{BB962C8B-B14F-4D97-AF65-F5344CB8AC3E}">
        <p14:creationId xmlns:p14="http://schemas.microsoft.com/office/powerpoint/2010/main" val="31966101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5E9DB997-BE4F-47CB-A88E-799F5690E27E}" type="slidenum">
              <a:rPr lang="en-US" smtClean="0"/>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DB997-BE4F-47CB-A88E-799F5690E27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5E9DB997-BE4F-47CB-A88E-799F5690E27E}" type="slidenum">
              <a:rPr lang="en-US" smtClean="0"/>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DB997-BE4F-47CB-A88E-799F5690E27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5E9DB997-BE4F-47CB-A88E-799F5690E27E}" type="slidenum">
              <a:rPr lang="en-US" smtClean="0"/>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DB997-BE4F-47CB-A88E-799F5690E27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9DB997-BE4F-47CB-A88E-799F5690E27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9DB997-BE4F-47CB-A88E-799F5690E27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9DB997-BE4F-47CB-A88E-799F5690E27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DB997-BE4F-47CB-A88E-799F5690E27E}"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78D27B9E-70A9-4A3B-B95F-22381CA910F8}" type="datetimeFigureOut">
              <a:rPr lang="en-US" smtClean="0"/>
              <a:t>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DB997-BE4F-47CB-A88E-799F5690E27E}"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8D27B9E-70A9-4A3B-B95F-22381CA910F8}" type="datetimeFigureOut">
              <a:rPr lang="en-US" smtClean="0"/>
              <a:t>2/20/2012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E9DB997-BE4F-47CB-A88E-799F5690E27E}" type="slidenum">
              <a:rPr lang="en-US" smtClean="0"/>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8153400" cy="3124200"/>
          </a:xfrm>
        </p:spPr>
        <p:txBody>
          <a:bodyPr>
            <a:normAutofit/>
          </a:bodyPr>
          <a:lstStyle/>
          <a:p>
            <a:r>
              <a:rPr lang="en-US" sz="4800" dirty="0" smtClean="0"/>
              <a:t>Teacher Input Forms -</a:t>
            </a:r>
            <a:br>
              <a:rPr lang="en-US" sz="4800" dirty="0" smtClean="0"/>
            </a:br>
            <a:r>
              <a:rPr lang="en-US" sz="4800" dirty="0" smtClean="0"/>
              <a:t>Present Levels of Academic Achievement and Functional Performance (PLAAFP)</a:t>
            </a:r>
            <a:endParaRPr lang="en-US" sz="4800" dirty="0"/>
          </a:p>
        </p:txBody>
      </p:sp>
      <p:sp>
        <p:nvSpPr>
          <p:cNvPr id="3" name="Subtitle 2"/>
          <p:cNvSpPr>
            <a:spLocks noGrp="1"/>
          </p:cNvSpPr>
          <p:nvPr>
            <p:ph type="subTitle" idx="1"/>
          </p:nvPr>
        </p:nvSpPr>
        <p:spPr>
          <a:xfrm>
            <a:off x="3200400" y="4663627"/>
            <a:ext cx="2667000" cy="2270573"/>
          </a:xfrm>
        </p:spPr>
        <p:txBody>
          <a:bodyPr>
            <a:normAutofit/>
          </a:bodyPr>
          <a:lstStyle/>
          <a:p>
            <a:r>
              <a:rPr lang="en-US" sz="2000" dirty="0" smtClean="0">
                <a:effectLst>
                  <a:outerShdw blurRad="38100" dist="38100" dir="2700000" algn="tl">
                    <a:srgbClr val="000000">
                      <a:alpha val="43137"/>
                    </a:srgbClr>
                  </a:outerShdw>
                </a:effectLst>
              </a:rPr>
              <a:t>By</a:t>
            </a:r>
          </a:p>
          <a:p>
            <a:r>
              <a:rPr lang="en-US" sz="2000" dirty="0" smtClean="0">
                <a:effectLst>
                  <a:outerShdw blurRad="38100" dist="38100" dir="2700000" algn="tl">
                    <a:srgbClr val="000000">
                      <a:alpha val="43137"/>
                    </a:srgbClr>
                  </a:outerShdw>
                </a:effectLst>
              </a:rPr>
              <a:t>Julious “Jay” </a:t>
            </a:r>
            <a:r>
              <a:rPr lang="en-US" sz="2000" dirty="0" smtClean="0">
                <a:effectLst>
                  <a:outerShdw blurRad="38100" dist="38100" dir="2700000" algn="tl">
                    <a:srgbClr val="000000">
                      <a:alpha val="43137"/>
                    </a:srgbClr>
                  </a:outerShdw>
                </a:effectLst>
              </a:rPr>
              <a:t>Morris</a:t>
            </a:r>
          </a:p>
          <a:p>
            <a:r>
              <a:rPr lang="en-US" sz="2000" dirty="0" smtClean="0">
                <a:effectLst>
                  <a:outerShdw blurRad="38100" dist="38100" dir="2700000" algn="tl">
                    <a:srgbClr val="000000">
                      <a:alpha val="43137"/>
                    </a:srgbClr>
                  </a:outerShdw>
                </a:effectLst>
              </a:rPr>
              <a:t>ARD Facilitator</a:t>
            </a:r>
          </a:p>
          <a:p>
            <a:r>
              <a:rPr lang="en-US" sz="2000" dirty="0" smtClean="0">
                <a:effectLst>
                  <a:outerShdw blurRad="38100" dist="38100" dir="2700000" algn="tl">
                    <a:srgbClr val="000000">
                      <a:alpha val="43137"/>
                    </a:srgbClr>
                  </a:outerShdw>
                </a:effectLst>
              </a:rPr>
              <a:t>Alvin ISD</a:t>
            </a:r>
          </a:p>
        </p:txBody>
      </p:sp>
    </p:spTree>
    <p:extLst>
      <p:ext uri="{BB962C8B-B14F-4D97-AF65-F5344CB8AC3E}">
        <p14:creationId xmlns:p14="http://schemas.microsoft.com/office/powerpoint/2010/main" val="448520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Comments?	</a:t>
            </a:r>
            <a:endParaRPr lang="en-US" dirty="0"/>
          </a:p>
        </p:txBody>
      </p:sp>
      <p:sp>
        <p:nvSpPr>
          <p:cNvPr id="3" name="Content Placeholder 2"/>
          <p:cNvSpPr>
            <a:spLocks noGrp="1"/>
          </p:cNvSpPr>
          <p:nvPr>
            <p:ph idx="1"/>
          </p:nvPr>
        </p:nvSpPr>
        <p:spPr>
          <a:xfrm>
            <a:off x="457200" y="1600201"/>
            <a:ext cx="8229600" cy="3505199"/>
          </a:xfrm>
        </p:spPr>
        <p:txBody>
          <a:bodyPr>
            <a:normAutofit fontScale="92500" lnSpcReduction="20000"/>
          </a:bodyPr>
          <a:lstStyle/>
          <a:p>
            <a:pPr>
              <a:buAutoNum type="arabicPeriod"/>
            </a:pPr>
            <a:r>
              <a:rPr lang="en-US" dirty="0" smtClean="0"/>
              <a:t>The ARD Meetings will be scheduled at least 2 to 3 weeks prior to the Annual Due Date.</a:t>
            </a:r>
          </a:p>
          <a:p>
            <a:pPr>
              <a:buAutoNum type="arabicPeriod"/>
            </a:pPr>
            <a:r>
              <a:rPr lang="en-US" dirty="0" smtClean="0"/>
              <a:t>Your SPED Case manager will be sending the Teacher Input Form via E-mail attachment.  </a:t>
            </a:r>
          </a:p>
          <a:p>
            <a:pPr>
              <a:buAutoNum type="arabicPeriod"/>
            </a:pPr>
            <a:r>
              <a:rPr lang="en-US" dirty="0" smtClean="0"/>
              <a:t>You can fill the form out on the computer and return it to the Case Manager.</a:t>
            </a:r>
          </a:p>
          <a:p>
            <a:pPr>
              <a:buAutoNum type="arabicPeriod"/>
            </a:pPr>
            <a:r>
              <a:rPr lang="en-US" dirty="0" smtClean="0"/>
              <a:t>You can print and fill in by hand and return to the Case Manger.</a:t>
            </a:r>
          </a:p>
          <a:p>
            <a:pPr>
              <a:buAutoNum type="arabicPeriod"/>
            </a:pPr>
            <a:r>
              <a:rPr lang="en-US" dirty="0" smtClean="0"/>
              <a:t>Your input will help the Case Manager develop appropriate IEP Goals and Objectives for the particular student.</a:t>
            </a:r>
          </a:p>
          <a:p>
            <a:pPr>
              <a:buAutoNum type="arabicPeriod"/>
            </a:pPr>
            <a:r>
              <a:rPr lang="en-US" dirty="0" smtClean="0"/>
              <a:t>Please return the form as soon as you can to the Case Manager so that  they will have time to prepare for the ARD Meeting.</a:t>
            </a:r>
            <a:endParaRPr lang="en-US" dirty="0"/>
          </a:p>
        </p:txBody>
      </p:sp>
      <p:sp>
        <p:nvSpPr>
          <p:cNvPr id="4" name="TextBox 3"/>
          <p:cNvSpPr txBox="1"/>
          <p:nvPr/>
        </p:nvSpPr>
        <p:spPr>
          <a:xfrm>
            <a:off x="914400" y="5105400"/>
            <a:ext cx="7086600" cy="1200329"/>
          </a:xfrm>
          <a:prstGeom prst="rect">
            <a:avLst/>
          </a:prstGeom>
          <a:noFill/>
        </p:spPr>
        <p:txBody>
          <a:bodyPr wrap="square" rtlCol="0">
            <a:spAutoFit/>
          </a:bodyPr>
          <a:lstStyle/>
          <a:p>
            <a:r>
              <a:rPr lang="en-US" dirty="0" smtClean="0"/>
              <a:t>Thank you for your Time and Patience when working with our Special Needs Population.  Remember, our ultimate goal of Special Education is to work with struggling students to get them close or on grade level, ultimately being dismissed as a special needs student.</a:t>
            </a:r>
            <a:endParaRPr lang="en-US" dirty="0"/>
          </a:p>
        </p:txBody>
      </p:sp>
    </p:spTree>
    <p:extLst>
      <p:ext uri="{BB962C8B-B14F-4D97-AF65-F5344CB8AC3E}">
        <p14:creationId xmlns:p14="http://schemas.microsoft.com/office/powerpoint/2010/main" val="1824796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Have a Great Year!</a:t>
            </a:r>
            <a:endParaRPr lang="en-US" dirty="0"/>
          </a:p>
        </p:txBody>
      </p:sp>
    </p:spTree>
    <p:extLst>
      <p:ext uri="{BB962C8B-B14F-4D97-AF65-F5344CB8AC3E}">
        <p14:creationId xmlns:p14="http://schemas.microsoft.com/office/powerpoint/2010/main" val="230740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Teacher Input Form?</a:t>
            </a:r>
            <a:endParaRPr lang="en-US" dirty="0"/>
          </a:p>
        </p:txBody>
      </p:sp>
      <p:sp>
        <p:nvSpPr>
          <p:cNvPr id="3" name="Content Placeholder 2"/>
          <p:cNvSpPr>
            <a:spLocks noGrp="1"/>
          </p:cNvSpPr>
          <p:nvPr>
            <p:ph idx="1"/>
          </p:nvPr>
        </p:nvSpPr>
        <p:spPr>
          <a:xfrm>
            <a:off x="457200" y="1752600"/>
            <a:ext cx="8610600" cy="4876800"/>
          </a:xfrm>
        </p:spPr>
        <p:txBody>
          <a:bodyPr>
            <a:normAutofit/>
          </a:bodyPr>
          <a:lstStyle/>
          <a:p>
            <a:pPr>
              <a:buFont typeface="+mj-lt"/>
              <a:buAutoNum type="arabicPeriod"/>
            </a:pPr>
            <a:r>
              <a:rPr lang="en-US" sz="2800" dirty="0" smtClean="0"/>
              <a:t>Lists the SPED Student Information                          (will be filled out by Case Manager)</a:t>
            </a:r>
          </a:p>
          <a:p>
            <a:pPr>
              <a:buFont typeface="+mj-lt"/>
              <a:buAutoNum type="arabicPeriod"/>
            </a:pPr>
            <a:r>
              <a:rPr lang="en-US" sz="2800" dirty="0" smtClean="0"/>
              <a:t>Able to list missing assignments</a:t>
            </a:r>
          </a:p>
          <a:p>
            <a:pPr>
              <a:buFont typeface="+mj-lt"/>
              <a:buAutoNum type="arabicPeriod"/>
            </a:pPr>
            <a:r>
              <a:rPr lang="en-US" sz="2800" dirty="0" smtClean="0"/>
              <a:t>List Academic Strengths</a:t>
            </a:r>
          </a:p>
          <a:p>
            <a:pPr>
              <a:buFont typeface="+mj-lt"/>
              <a:buAutoNum type="arabicPeriod"/>
            </a:pPr>
            <a:r>
              <a:rPr lang="en-US" sz="2800" dirty="0" smtClean="0"/>
              <a:t>List Academic Weaknesses</a:t>
            </a:r>
          </a:p>
          <a:p>
            <a:pPr>
              <a:buFont typeface="+mj-lt"/>
              <a:buAutoNum type="arabicPeriod"/>
            </a:pPr>
            <a:r>
              <a:rPr lang="en-US" sz="2800" dirty="0" smtClean="0"/>
              <a:t>Identify Behaviors</a:t>
            </a:r>
          </a:p>
          <a:p>
            <a:pPr>
              <a:buFont typeface="+mj-lt"/>
              <a:buAutoNum type="arabicPeriod"/>
            </a:pPr>
            <a:r>
              <a:rPr lang="en-US" sz="2800" dirty="0" smtClean="0"/>
              <a:t>Identify Social Interactions</a:t>
            </a:r>
          </a:p>
          <a:p>
            <a:pPr>
              <a:buFont typeface="+mj-lt"/>
              <a:buAutoNum type="arabicPeriod"/>
            </a:pPr>
            <a:r>
              <a:rPr lang="en-US" sz="2800" dirty="0" smtClean="0"/>
              <a:t>Compliance of Staff Directives</a:t>
            </a:r>
          </a:p>
          <a:p>
            <a:pPr>
              <a:buFont typeface="+mj-lt"/>
              <a:buAutoNum type="arabicPeriod"/>
            </a:pPr>
            <a:r>
              <a:rPr lang="en-US" sz="2800" dirty="0" smtClean="0"/>
              <a:t>Use of Grade Level Materials</a:t>
            </a:r>
          </a:p>
          <a:p>
            <a:endParaRPr lang="en-US" dirty="0"/>
          </a:p>
        </p:txBody>
      </p:sp>
    </p:spTree>
    <p:extLst>
      <p:ext uri="{BB962C8B-B14F-4D97-AF65-F5344CB8AC3E}">
        <p14:creationId xmlns:p14="http://schemas.microsoft.com/office/powerpoint/2010/main" val="3898776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Input Form</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458" r="9458" b="325"/>
          <a:stretch/>
        </p:blipFill>
        <p:spPr bwMode="auto">
          <a:xfrm>
            <a:off x="381000" y="1447800"/>
            <a:ext cx="8305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710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Input Form</a:t>
            </a:r>
            <a:endParaRPr lang="en-US" dirty="0"/>
          </a:p>
        </p:txBody>
      </p:sp>
      <p:sp>
        <p:nvSpPr>
          <p:cNvPr id="3" name="Content Placeholder 2"/>
          <p:cNvSpPr>
            <a:spLocks noGrp="1"/>
          </p:cNvSpPr>
          <p:nvPr>
            <p:ph idx="1"/>
          </p:nvPr>
        </p:nvSpPr>
        <p:spPr>
          <a:xfrm>
            <a:off x="685800" y="1600200"/>
            <a:ext cx="8305800" cy="4572000"/>
          </a:xfrm>
        </p:spPr>
        <p:txBody>
          <a:bodyPr>
            <a:normAutofit/>
          </a:bodyPr>
          <a:lstStyle/>
          <a:p>
            <a:pPr marL="571500" indent="-571500">
              <a:buFont typeface="Arial" pitchFamily="34" charset="0"/>
              <a:buChar char="•"/>
            </a:pPr>
            <a:r>
              <a:rPr lang="en-US" sz="3600" dirty="0" smtClean="0"/>
              <a:t>Case Manager will input the pertinent information.</a:t>
            </a:r>
          </a:p>
          <a:p>
            <a:pPr marL="571500" indent="-571500">
              <a:buFont typeface="Arial" pitchFamily="34" charset="0"/>
              <a:buChar char="•"/>
            </a:pPr>
            <a:r>
              <a:rPr lang="en-US" sz="3600" u="sng" dirty="0" smtClean="0"/>
              <a:t>Current Grade</a:t>
            </a:r>
            <a:r>
              <a:rPr lang="en-US" sz="3600" dirty="0" smtClean="0"/>
              <a:t>:  Please put in their current grade from your grade book.</a:t>
            </a:r>
          </a:p>
          <a:p>
            <a:pPr marL="571500" indent="-571500">
              <a:buFont typeface="Arial" pitchFamily="34" charset="0"/>
              <a:buChar char="•"/>
            </a:pPr>
            <a:r>
              <a:rPr lang="en-US" sz="3600" dirty="0"/>
              <a:t>Please put in any missing assignments for the SPED Case </a:t>
            </a:r>
            <a:r>
              <a:rPr lang="en-US" sz="3600" dirty="0" smtClean="0"/>
              <a:t>Manager.</a:t>
            </a:r>
            <a:endParaRPr lang="en-US" sz="3600" dirty="0"/>
          </a:p>
          <a:p>
            <a:pPr marL="571500" indent="-571500">
              <a:buFont typeface="Arial" pitchFamily="34" charset="0"/>
              <a:buChar char="•"/>
            </a:pPr>
            <a:endParaRPr lang="en-US" sz="3600" dirty="0" smtClean="0"/>
          </a:p>
          <a:p>
            <a:endParaRPr lang="en-US" dirty="0"/>
          </a:p>
        </p:txBody>
      </p:sp>
    </p:spTree>
    <p:extLst>
      <p:ext uri="{BB962C8B-B14F-4D97-AF65-F5344CB8AC3E}">
        <p14:creationId xmlns:p14="http://schemas.microsoft.com/office/powerpoint/2010/main" val="2966780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Teacher Input Form- Academic competencies</a:t>
            </a:r>
            <a:endParaRPr lang="en-US" sz="3600" dirty="0"/>
          </a:p>
        </p:txBody>
      </p:sp>
      <p:sp>
        <p:nvSpPr>
          <p:cNvPr id="3" name="Content Placeholder 2"/>
          <p:cNvSpPr>
            <a:spLocks noGrp="1"/>
          </p:cNvSpPr>
          <p:nvPr>
            <p:ph idx="1"/>
          </p:nvPr>
        </p:nvSpPr>
        <p:spPr>
          <a:xfrm>
            <a:off x="822960" y="1524000"/>
            <a:ext cx="7520940" cy="5029200"/>
          </a:xfrm>
        </p:spPr>
        <p:txBody>
          <a:bodyPr>
            <a:normAutofit fontScale="92500"/>
          </a:bodyPr>
          <a:lstStyle/>
          <a:p>
            <a:r>
              <a:rPr lang="en-US" sz="2400" b="1" u="sng" dirty="0" smtClean="0"/>
              <a:t>Strengths &amp; Weaknesses</a:t>
            </a:r>
          </a:p>
          <a:p>
            <a:r>
              <a:rPr lang="en-US" sz="2400" dirty="0"/>
              <a:t>	</a:t>
            </a:r>
            <a:r>
              <a:rPr lang="en-US" sz="2400" b="1" dirty="0" smtClean="0"/>
              <a:t>Good Examples:</a:t>
            </a:r>
          </a:p>
          <a:p>
            <a:pPr lvl="3"/>
            <a:r>
              <a:rPr lang="en-US" sz="2600" dirty="0" smtClean="0"/>
              <a:t>Student is able to use his reading strategies</a:t>
            </a:r>
          </a:p>
          <a:p>
            <a:pPr lvl="3"/>
            <a:r>
              <a:rPr lang="en-US" sz="2600" dirty="0" smtClean="0"/>
              <a:t>Can read and comprehend grade level material</a:t>
            </a:r>
          </a:p>
          <a:p>
            <a:pPr lvl="3"/>
            <a:r>
              <a:rPr lang="en-US" sz="2600" dirty="0" smtClean="0"/>
              <a:t>Able to use integers</a:t>
            </a:r>
          </a:p>
          <a:p>
            <a:pPr lvl="3"/>
            <a:r>
              <a:rPr lang="en-US" sz="2600" dirty="0" smtClean="0"/>
              <a:t>Able to solve simple/complex algebraic problems</a:t>
            </a:r>
          </a:p>
          <a:p>
            <a:pPr lvl="3"/>
            <a:r>
              <a:rPr lang="en-US" sz="2600" dirty="0" smtClean="0"/>
              <a:t>Understands the composition of the earths layers</a:t>
            </a:r>
          </a:p>
          <a:p>
            <a:pPr lvl="3"/>
            <a:r>
              <a:rPr lang="en-US" sz="2600" dirty="0" smtClean="0"/>
              <a:t>Understands the significance of the Revolutionary War</a:t>
            </a:r>
            <a:r>
              <a:rPr lang="en-US" dirty="0"/>
              <a:t>	</a:t>
            </a:r>
            <a:r>
              <a:rPr lang="en-US" dirty="0" smtClean="0"/>
              <a:t>	</a:t>
            </a:r>
          </a:p>
        </p:txBody>
      </p:sp>
    </p:spTree>
    <p:extLst>
      <p:ext uri="{BB962C8B-B14F-4D97-AF65-F5344CB8AC3E}">
        <p14:creationId xmlns:p14="http://schemas.microsoft.com/office/powerpoint/2010/main" val="203180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Teacher Input Form- Academic competencies</a:t>
            </a:r>
            <a:endParaRPr lang="en-US" sz="3600" dirty="0"/>
          </a:p>
        </p:txBody>
      </p:sp>
      <p:sp>
        <p:nvSpPr>
          <p:cNvPr id="3" name="Content Placeholder 2"/>
          <p:cNvSpPr>
            <a:spLocks noGrp="1"/>
          </p:cNvSpPr>
          <p:nvPr>
            <p:ph idx="1"/>
          </p:nvPr>
        </p:nvSpPr>
        <p:spPr>
          <a:xfrm>
            <a:off x="822960" y="1600200"/>
            <a:ext cx="7520940" cy="4800600"/>
          </a:xfrm>
        </p:spPr>
        <p:txBody>
          <a:bodyPr>
            <a:normAutofit/>
          </a:bodyPr>
          <a:lstStyle/>
          <a:p>
            <a:r>
              <a:rPr lang="en-US" sz="2400" b="1" u="sng" dirty="0" smtClean="0"/>
              <a:t>Strengths &amp; Weaknesses</a:t>
            </a:r>
          </a:p>
          <a:p>
            <a:r>
              <a:rPr lang="en-US" sz="2400" dirty="0"/>
              <a:t>	</a:t>
            </a:r>
            <a:r>
              <a:rPr lang="en-US" sz="2000" b="1" dirty="0" smtClean="0"/>
              <a:t>More Good Examples (you can just list TEKS):</a:t>
            </a:r>
          </a:p>
          <a:p>
            <a:pPr lvl="3">
              <a:buFont typeface="Arial" pitchFamily="34" charset="0"/>
              <a:buChar char="•"/>
            </a:pPr>
            <a:r>
              <a:rPr lang="en-US" dirty="0"/>
              <a:t>Word Identification    8.6B  – Structural Analysis – Affixes</a:t>
            </a:r>
            <a:endParaRPr lang="en-US" sz="1100" dirty="0"/>
          </a:p>
          <a:p>
            <a:pPr lvl="3">
              <a:buFont typeface="Arial" pitchFamily="34" charset="0"/>
              <a:buChar char="•"/>
            </a:pPr>
            <a:r>
              <a:rPr lang="en-US" dirty="0"/>
              <a:t>Summary    8.10G</a:t>
            </a:r>
          </a:p>
          <a:p>
            <a:pPr lvl="3">
              <a:buFont typeface="Arial" pitchFamily="34" charset="0"/>
              <a:buChar char="•"/>
            </a:pPr>
            <a:r>
              <a:rPr lang="en-US" dirty="0" smtClean="0"/>
              <a:t>A.1D  Solving </a:t>
            </a:r>
            <a:r>
              <a:rPr lang="en-US" dirty="0"/>
              <a:t>Equations by Adding and </a:t>
            </a:r>
            <a:r>
              <a:rPr lang="en-US" dirty="0" smtClean="0"/>
              <a:t>Subtracting</a:t>
            </a:r>
          </a:p>
          <a:p>
            <a:pPr lvl="3">
              <a:buFont typeface="Arial" pitchFamily="34" charset="0"/>
              <a:buChar char="•"/>
            </a:pPr>
            <a:r>
              <a:rPr lang="en-US" dirty="0" smtClean="0"/>
              <a:t>Science Example TEK</a:t>
            </a:r>
          </a:p>
          <a:p>
            <a:pPr lvl="5">
              <a:buFont typeface="Arial" pitchFamily="34" charset="0"/>
              <a:buChar char="•"/>
            </a:pPr>
            <a:r>
              <a:rPr lang="en-US" dirty="0" smtClean="0"/>
              <a:t>8.3(B</a:t>
            </a:r>
            <a:r>
              <a:rPr lang="en-US" dirty="0"/>
              <a:t>) use models to represent aspects of the natural world such as an atom, a molecule, space, or a geologic feature; </a:t>
            </a:r>
          </a:p>
          <a:p>
            <a:pPr lvl="3">
              <a:buFont typeface="Arial" pitchFamily="34" charset="0"/>
              <a:buChar char="•"/>
            </a:pPr>
            <a:r>
              <a:rPr lang="en-US" b="1" dirty="0" smtClean="0"/>
              <a:t>Social Studies/History Example:</a:t>
            </a:r>
          </a:p>
          <a:p>
            <a:pPr lvl="5">
              <a:buFont typeface="Arial" pitchFamily="34" charset="0"/>
              <a:buChar char="•"/>
            </a:pPr>
            <a:r>
              <a:rPr lang="en-US" b="1" dirty="0" smtClean="0"/>
              <a:t>TEKS</a:t>
            </a:r>
            <a:r>
              <a:rPr lang="en-US" b="1" dirty="0"/>
              <a:t>:</a:t>
            </a:r>
            <a:r>
              <a:rPr lang="en-US" dirty="0"/>
              <a:t> 1a-c, 2a-b, </a:t>
            </a:r>
            <a:r>
              <a:rPr lang="en-US" i="1" dirty="0" smtClean="0"/>
              <a:t>3a-c</a:t>
            </a:r>
            <a:endParaRPr lang="en-US" i="1" dirty="0"/>
          </a:p>
          <a:p>
            <a:pPr lvl="5">
              <a:buFont typeface="Arial" pitchFamily="34" charset="0"/>
              <a:buChar char="•"/>
            </a:pPr>
            <a:endParaRPr lang="en-US" dirty="0"/>
          </a:p>
          <a:p>
            <a:pPr>
              <a:buFont typeface="Arial" pitchFamily="34" charset="0"/>
              <a:buChar char="•"/>
            </a:pPr>
            <a:r>
              <a:rPr lang="en-US" sz="2400" dirty="0" smtClean="0"/>
              <a:t>SPED Case Manager will be able pull up the TEKS to copy and paste, it just takes longer to prepare the PLAAFP for the ARD.</a:t>
            </a:r>
            <a:r>
              <a:rPr lang="en-US" dirty="0"/>
              <a:t>	</a:t>
            </a:r>
            <a:r>
              <a:rPr lang="en-US" dirty="0" smtClean="0"/>
              <a:t>	</a:t>
            </a:r>
          </a:p>
        </p:txBody>
      </p:sp>
    </p:spTree>
    <p:extLst>
      <p:ext uri="{BB962C8B-B14F-4D97-AF65-F5344CB8AC3E}">
        <p14:creationId xmlns:p14="http://schemas.microsoft.com/office/powerpoint/2010/main" val="217861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Teacher Input Form- Academic competencies</a:t>
            </a:r>
          </a:p>
        </p:txBody>
      </p:sp>
      <p:sp>
        <p:nvSpPr>
          <p:cNvPr id="3" name="Content Placeholder 2"/>
          <p:cNvSpPr>
            <a:spLocks noGrp="1"/>
          </p:cNvSpPr>
          <p:nvPr>
            <p:ph idx="1"/>
          </p:nvPr>
        </p:nvSpPr>
        <p:spPr>
          <a:xfrm>
            <a:off x="457200" y="1600200"/>
            <a:ext cx="8229600" cy="4953000"/>
          </a:xfrm>
        </p:spPr>
        <p:txBody>
          <a:bodyPr>
            <a:normAutofit/>
          </a:bodyPr>
          <a:lstStyle/>
          <a:p>
            <a:r>
              <a:rPr lang="en-US" sz="2000" u="sng" dirty="0" smtClean="0"/>
              <a:t>Strengths &amp; Weaknesses</a:t>
            </a:r>
          </a:p>
          <a:p>
            <a:r>
              <a:rPr lang="en-US" sz="2000" dirty="0"/>
              <a:t>	</a:t>
            </a:r>
            <a:r>
              <a:rPr lang="en-US" sz="2000" dirty="0" smtClean="0"/>
              <a:t>What should </a:t>
            </a:r>
            <a:r>
              <a:rPr lang="en-US" sz="2000" u="sng" dirty="0" smtClean="0"/>
              <a:t>NOT</a:t>
            </a:r>
            <a:r>
              <a:rPr lang="en-US" sz="2000" dirty="0" smtClean="0"/>
              <a:t> be listed:</a:t>
            </a:r>
          </a:p>
          <a:p>
            <a:pPr lvl="4">
              <a:buFont typeface="Arial" pitchFamily="34" charset="0"/>
              <a:buChar char="•"/>
            </a:pPr>
            <a:r>
              <a:rPr lang="en-US" sz="2000" dirty="0" smtClean="0"/>
              <a:t>Has trouble focusing on material</a:t>
            </a:r>
          </a:p>
          <a:p>
            <a:pPr lvl="4">
              <a:buFont typeface="Arial" pitchFamily="34" charset="0"/>
              <a:buChar char="•"/>
            </a:pPr>
            <a:r>
              <a:rPr lang="en-US" sz="2000" dirty="0" smtClean="0"/>
              <a:t>Does not complete homework</a:t>
            </a:r>
          </a:p>
          <a:p>
            <a:pPr lvl="4">
              <a:buFont typeface="Arial" pitchFamily="34" charset="0"/>
              <a:buChar char="•"/>
            </a:pPr>
            <a:r>
              <a:rPr lang="en-US" sz="2000" dirty="0" smtClean="0"/>
              <a:t>Can participate in group activities in class</a:t>
            </a:r>
          </a:p>
          <a:p>
            <a:pPr lvl="4">
              <a:buFont typeface="Arial" pitchFamily="34" charset="0"/>
              <a:buChar char="•"/>
            </a:pPr>
            <a:r>
              <a:rPr lang="en-US" sz="2000" dirty="0" smtClean="0"/>
              <a:t>Can stay awake during instruction</a:t>
            </a:r>
          </a:p>
          <a:p>
            <a:pPr lvl="4">
              <a:buFont typeface="Arial" pitchFamily="34" charset="0"/>
              <a:buChar char="•"/>
            </a:pPr>
            <a:endParaRPr lang="en-US" sz="2000" dirty="0" smtClean="0"/>
          </a:p>
          <a:p>
            <a:pPr lvl="4">
              <a:buFont typeface="Arial" pitchFamily="34" charset="0"/>
              <a:buChar char="•"/>
            </a:pPr>
            <a:endParaRPr lang="en-US" sz="2000" dirty="0"/>
          </a:p>
          <a:p>
            <a:pPr marL="0" indent="0"/>
            <a:r>
              <a:rPr lang="en-US" b="1" dirty="0" smtClean="0"/>
              <a:t>These are types of behaviors and will be addressed at the bottom of the Teacher Input Form.</a:t>
            </a:r>
          </a:p>
          <a:p>
            <a:endParaRPr lang="en-US" dirty="0"/>
          </a:p>
        </p:txBody>
      </p:sp>
    </p:spTree>
    <p:extLst>
      <p:ext uri="{BB962C8B-B14F-4D97-AF65-F5344CB8AC3E}">
        <p14:creationId xmlns:p14="http://schemas.microsoft.com/office/powerpoint/2010/main" val="198561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Input Form</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305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714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Teacher Input Form – Continued… </a:t>
            </a:r>
            <a:endParaRPr lang="en-US" dirty="0"/>
          </a:p>
        </p:txBody>
      </p:sp>
      <p:sp>
        <p:nvSpPr>
          <p:cNvPr id="3" name="Content Placeholder 2"/>
          <p:cNvSpPr>
            <a:spLocks noGrp="1"/>
          </p:cNvSpPr>
          <p:nvPr>
            <p:ph idx="1"/>
          </p:nvPr>
        </p:nvSpPr>
        <p:spPr>
          <a:xfrm>
            <a:off x="228600" y="1600200"/>
            <a:ext cx="8686800" cy="4648200"/>
          </a:xfrm>
        </p:spPr>
        <p:txBody>
          <a:bodyPr>
            <a:noAutofit/>
          </a:bodyPr>
          <a:lstStyle/>
          <a:p>
            <a:r>
              <a:rPr lang="en-US" sz="2400" dirty="0"/>
              <a:t>Behaviors, Social Interactions, Compliance with Staff </a:t>
            </a:r>
            <a:r>
              <a:rPr lang="en-US" sz="2400" dirty="0" smtClean="0"/>
              <a:t>Directives</a:t>
            </a:r>
          </a:p>
          <a:p>
            <a:pPr lvl="3">
              <a:buFont typeface="Arial" pitchFamily="34" charset="0"/>
              <a:buChar char="•"/>
            </a:pPr>
            <a:r>
              <a:rPr lang="en-US" sz="2400" dirty="0" smtClean="0"/>
              <a:t>Read each statement and place an (S) for Strength and an (N) for Needs Improvement.</a:t>
            </a:r>
          </a:p>
          <a:p>
            <a:pPr lvl="3">
              <a:buFont typeface="Arial" pitchFamily="34" charset="0"/>
              <a:buChar char="•"/>
            </a:pPr>
            <a:endParaRPr lang="en-US" sz="2400" dirty="0"/>
          </a:p>
          <a:p>
            <a:pPr lvl="3">
              <a:buFont typeface="Arial" pitchFamily="34" charset="0"/>
              <a:buChar char="•"/>
            </a:pPr>
            <a:endParaRPr lang="en-US" sz="2400" dirty="0" smtClean="0"/>
          </a:p>
          <a:p>
            <a:r>
              <a:rPr lang="en-US" b="1" dirty="0" smtClean="0"/>
              <a:t>Other Information you would like to Add/Comments/Concerns</a:t>
            </a:r>
          </a:p>
          <a:p>
            <a:pPr lvl="3"/>
            <a:r>
              <a:rPr lang="en-US" sz="2400" dirty="0" smtClean="0"/>
              <a:t>This box, you can list anything else you feel is important that needs to be discussed at the ARD meeting.</a:t>
            </a:r>
          </a:p>
        </p:txBody>
      </p:sp>
    </p:spTree>
    <p:extLst>
      <p:ext uri="{BB962C8B-B14F-4D97-AF65-F5344CB8AC3E}">
        <p14:creationId xmlns:p14="http://schemas.microsoft.com/office/powerpoint/2010/main" val="2347010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134</TotalTime>
  <Words>357</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Decatur</vt:lpstr>
      <vt:lpstr>Teacher Input Forms - Present Levels of Academic Achievement and Functional Performance (PLAAFP)</vt:lpstr>
      <vt:lpstr>What is a Teacher Input Form?</vt:lpstr>
      <vt:lpstr>Teacher Input Form</vt:lpstr>
      <vt:lpstr>Teacher Input Form</vt:lpstr>
      <vt:lpstr>Teacher Input Form- Academic competencies</vt:lpstr>
      <vt:lpstr>Teacher Input Form- Academic competencies</vt:lpstr>
      <vt:lpstr>Teacher Input Form- Academic competencies</vt:lpstr>
      <vt:lpstr>Teacher Input Form</vt:lpstr>
      <vt:lpstr>Teacher Input Form – Continued… </vt:lpstr>
      <vt:lpstr>Questions &amp; Comments? </vt:lpstr>
      <vt:lpstr>Have a Great Year!</vt:lpstr>
    </vt:vector>
  </TitlesOfParts>
  <Company>Alvin Independent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Input Forms  for Present Levels of Academic Achievement and Functional Performance</dc:title>
  <dc:creator>Jay Morris</dc:creator>
  <cp:lastModifiedBy>Jay Morris</cp:lastModifiedBy>
  <cp:revision>26</cp:revision>
  <cp:lastPrinted>2011-08-29T18:14:18Z</cp:lastPrinted>
  <dcterms:created xsi:type="dcterms:W3CDTF">2011-08-29T11:53:58Z</dcterms:created>
  <dcterms:modified xsi:type="dcterms:W3CDTF">2012-02-20T18:01:05Z</dcterms:modified>
</cp:coreProperties>
</file>